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_rels/presentation.xml.rels" ContentType="application/vnd.openxmlformats-package.relationships+xml"/>
  <Override PartName="/ppt/media/image15.jpeg" ContentType="image/jpeg"/>
  <Override PartName="/ppt/media/image14.png" ContentType="image/png"/>
  <Override PartName="/ppt/media/image13.png" ContentType="image/png"/>
  <Override PartName="/ppt/media/image12.jpeg" ContentType="image/jpeg"/>
  <Override PartName="/ppt/media/image11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8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EE7036EA-F752-4CEF-AE86-755EF3374739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97F39AE-D512-4779-92A2-244C3D307C9C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65950E1-8054-47B6-9BC3-4DB1BC3F2A76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484F93AC-18CD-4BE7-9174-3FBA6E1F519B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5DA1D1D-494C-4C42-8DDE-915DA05101B0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48B840B7-E8F5-471D-83B4-89F8ECB9250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C69BA81-0B5B-4F1C-B07B-A3590FB5A48A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D9A4246-80EF-46DF-937D-C12897E0D5C9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ACE78F7-A28D-4DC9-832A-C4DB9EAA7139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11E4C8A-9090-4575-BCD6-E0F7FE3146F0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44" t="0" r="0" b="0"/>
          <a:stretch/>
        </p:blipFill>
        <p:spPr>
          <a:xfrm>
            <a:off x="0" y="2669760"/>
            <a:ext cx="403524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7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D65A02B7-F5ED-4EEF-817F-8ED2F1F37AC6}" type="datetime"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1/6/20</a:t>
            </a:fld>
            <a:endParaRPr b="0" lang="en-US" sz="11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EC5E5528-BDC9-4870-9E10-BD8DD3A09C21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44" t="0" r="0" b="0"/>
          <a:stretch/>
        </p:blipFill>
        <p:spPr>
          <a:xfrm>
            <a:off x="0" y="2669760"/>
            <a:ext cx="403524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4670B6A1-82A2-4975-923E-18CEF91D2713}" type="datetime"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1/6/20</a:t>
            </a:fld>
            <a:endParaRPr b="0" lang="en-US" sz="11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FE1307E3-C993-416D-B070-29AB2A3A791C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6742080" y="1455120"/>
            <a:ext cx="4801680" cy="33084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VISA TESTING</a:t>
            </a:r>
            <a:endParaRPr b="0" lang="en-US" sz="7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00" name="Picture 4" descr=""/>
          <p:cNvPicPr/>
          <p:nvPr/>
        </p:nvPicPr>
        <p:blipFill>
          <a:blip r:embed="rId2"/>
          <a:srcRect l="154" t="0" r="0" b="0"/>
          <a:stretch/>
        </p:blipFill>
        <p:spPr>
          <a:xfrm>
            <a:off x="0" y="0"/>
            <a:ext cx="609408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643320" y="2681280"/>
            <a:ext cx="3363480" cy="14954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>
            <a:normAutofit/>
          </a:bodyPr>
          <a:p>
            <a:pPr marL="457200" indent="-456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br/>
            <a:r>
              <a:rPr b="1" lang="en-US" sz="2800" spc="-1" strike="noStrike">
                <a:solidFill>
                  <a:srgbClr val="f707f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VISA TESTING            SET-UP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4942080" y="514440"/>
            <a:ext cx="6775200" cy="5733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                                     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   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3" name="CustomShape 3"/>
          <p:cNvSpPr/>
          <p:nvPr/>
        </p:nvSpPr>
        <p:spPr>
          <a:xfrm flipH="1">
            <a:off x="8091000" y="1117080"/>
            <a:ext cx="5400" cy="453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CustomShape 4"/>
          <p:cNvSpPr/>
          <p:nvPr/>
        </p:nvSpPr>
        <p:spPr>
          <a:xfrm flipV="1">
            <a:off x="5621760" y="1559520"/>
            <a:ext cx="4930920" cy="14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5"/>
          <p:cNvSpPr/>
          <p:nvPr/>
        </p:nvSpPr>
        <p:spPr>
          <a:xfrm>
            <a:off x="5620680" y="1573560"/>
            <a:ext cx="8280" cy="1330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CustomShape 6"/>
          <p:cNvSpPr/>
          <p:nvPr/>
        </p:nvSpPr>
        <p:spPr>
          <a:xfrm flipH="1">
            <a:off x="8057520" y="1544040"/>
            <a:ext cx="19800" cy="1402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7"/>
          <p:cNvSpPr/>
          <p:nvPr/>
        </p:nvSpPr>
        <p:spPr>
          <a:xfrm flipH="1">
            <a:off x="10558440" y="1571760"/>
            <a:ext cx="19800" cy="1402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CustomShape 8"/>
          <p:cNvSpPr/>
          <p:nvPr/>
        </p:nvSpPr>
        <p:spPr>
          <a:xfrm>
            <a:off x="5000040" y="3051720"/>
            <a:ext cx="1811160" cy="106344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PROFILE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CustomShape 9"/>
          <p:cNvSpPr/>
          <p:nvPr/>
        </p:nvSpPr>
        <p:spPr>
          <a:xfrm>
            <a:off x="7385760" y="3051000"/>
            <a:ext cx="1767960" cy="106344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CUCUMBER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CustomShape 10"/>
          <p:cNvSpPr/>
          <p:nvPr/>
        </p:nvSpPr>
        <p:spPr>
          <a:xfrm>
            <a:off x="9584640" y="3049920"/>
            <a:ext cx="1811160" cy="106344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DB-SQLITE 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11"/>
          <p:cNvSpPr/>
          <p:nvPr/>
        </p:nvSpPr>
        <p:spPr>
          <a:xfrm>
            <a:off x="7268760" y="518760"/>
            <a:ext cx="1624320" cy="603360"/>
          </a:xfrm>
          <a:prstGeom prst="round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VISA SETUP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643320" y="2681280"/>
            <a:ext cx="3363480" cy="1495440"/>
          </a:xfrm>
          <a:prstGeom prst="rect">
            <a:avLst/>
          </a:prstGeom>
          <a:noFill/>
          <a:ln w="31680">
            <a:solidFill>
              <a:srgbClr val="ffffff"/>
            </a:solidFill>
            <a:miter/>
          </a:ln>
        </p:spPr>
        <p:txBody>
          <a:bodyPr lIns="182880" rIns="182880" tIns="182880" bIns="182880" anchor="ctr">
            <a:norm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f707f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PROFILE SET-UP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4660920" y="6840"/>
            <a:ext cx="7485120" cy="6983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US" sz="3600" spc="-1" strike="noStrike">
                <a:solidFill>
                  <a:srgbClr val="f707f3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PROFILE SET-UP</a:t>
            </a:r>
            <a:endParaRPr b="0" lang="en-US" sz="3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1.ProfileStore  </a:t>
            </a: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</a:t>
            </a:r>
            <a:r>
              <a:rPr b="0" lang="en-US" sz="3200" spc="-1" strike="noStrike">
                <a:solidFill>
                  <a:srgbClr val="f707f3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US" sz="3200" spc="-1" strike="noStrike">
                <a:solidFill>
                  <a:srgbClr val="f707f3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         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Se_entity.profile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Network.profile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Brand.profile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Card_product_scheme.profile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Card_product.profile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Formatter.profile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Account_Range.profile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Procesor.profile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End_point.profile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Route.profile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f707f3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                   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643320" y="2681280"/>
            <a:ext cx="3363480" cy="1495440"/>
          </a:xfrm>
          <a:prstGeom prst="rect">
            <a:avLst/>
          </a:prstGeom>
          <a:noFill/>
          <a:ln w="31680">
            <a:solidFill>
              <a:srgbClr val="ffffff"/>
            </a:solidFill>
            <a:miter/>
          </a:ln>
        </p:spPr>
        <p:txBody>
          <a:bodyPr lIns="182880" rIns="182880" tIns="182880" bIns="182880" anchor="ctr">
            <a:norm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f707f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PROFILE SET-UP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4660920" y="6840"/>
            <a:ext cx="7485120" cy="6983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2.PlatformStore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Interchange Fees and charges: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Fee_Rules.profile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Fee_Rate.profile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Fee_group.profile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tran_type_to_fee_group.profile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Accumulation Fees and charges 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Accumultion_group_rules.profile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Accumulation_group_Fee_rate.profile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fee_rate.profie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Note: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se_end_point_attributes_score.profile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card_product_id_to_limit_mapping.profile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643320" y="2681280"/>
            <a:ext cx="3363480" cy="1495440"/>
          </a:xfrm>
          <a:prstGeom prst="rect">
            <a:avLst/>
          </a:prstGeom>
          <a:noFill/>
          <a:ln w="31680">
            <a:solidFill>
              <a:srgbClr val="ffffff"/>
            </a:solidFill>
            <a:miter/>
          </a:ln>
        </p:spPr>
        <p:txBody>
          <a:bodyPr lIns="182880" rIns="182880" tIns="182880" bIns="182880" anchor="ctr">
            <a:norm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f707f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CUCUMBER SET-UP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4660920" y="6840"/>
            <a:ext cx="7485120" cy="6983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CUCUMBER TESTING SETUP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Wingdings 3" charset="2"/>
              <a:buChar char=""/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ECLIPSE: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se_testing Repo 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Import VISA_Testing project from VISA_testing branch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Create a feature File to below path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    </a:t>
            </a: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Path 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se_testing/VISA_Testing/Src/test/resources/features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Branch Name : VISA_testing 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Configure the </a:t>
            </a: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test.properties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 as per ur test data and transaction details.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Write CommonStepDefintion code in below 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    </a:t>
            </a: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Path : 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se_testing/VISA_Testing/Src/test/java/cucumber.features/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Interchange.java or CommonStepDefintion.java 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154800" y="2681280"/>
            <a:ext cx="2040840" cy="2056320"/>
          </a:xfrm>
          <a:prstGeom prst="rect">
            <a:avLst/>
          </a:prstGeom>
          <a:noFill/>
          <a:ln w="31680">
            <a:solidFill>
              <a:srgbClr val="ffffff"/>
            </a:solidFill>
            <a:miter/>
          </a:ln>
        </p:spPr>
        <p:txBody>
          <a:bodyPr lIns="182880" rIns="182880" tIns="182880" bIns="182880" anchor="ctr">
            <a:norm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f707f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Eclipse-Se_testing Repo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19" name="Picture 3" descr=""/>
          <p:cNvPicPr/>
          <p:nvPr/>
        </p:nvPicPr>
        <p:blipFill>
          <a:blip r:embed="rId1"/>
          <a:srcRect l="0" t="0" r="7227" b="8725"/>
          <a:stretch/>
        </p:blipFill>
        <p:spPr>
          <a:xfrm>
            <a:off x="2633760" y="194400"/>
            <a:ext cx="9482760" cy="6522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643320" y="2681280"/>
            <a:ext cx="3363480" cy="1495440"/>
          </a:xfrm>
          <a:prstGeom prst="rect">
            <a:avLst/>
          </a:prstGeom>
          <a:noFill/>
          <a:ln w="31680">
            <a:solidFill>
              <a:srgbClr val="ffffff"/>
            </a:solidFill>
            <a:miter/>
          </a:ln>
        </p:spPr>
        <p:txBody>
          <a:bodyPr lIns="182880" rIns="182880" tIns="182880" bIns="182880" anchor="ctr">
            <a:norm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f707f3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CUCUMBER SET-UP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4660920" y="6840"/>
            <a:ext cx="7485120" cy="6983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se_smartedgeapi  Repo: 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,Sans-Serif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Import se_smartedgeapi  project from Development 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        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Branch Name : Development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,Sans-Serif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Write Acquirer/Issuer Simulator code  below path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   </a:t>
            </a: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</a:t>
            </a: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Path 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se_smartedgeapi /Src/main/java/Com.api.simulator/AcquirerSimulator.java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se_smartedgeapi /Src/main/java/Com.api.simulator/IssuerSimulator.java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ef53a5"/>
              </a:buClr>
              <a:buSzPct val="80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Write Generic code  below path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  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Path: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se_smartedgeapi /Src/main/java/Com.api.common/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 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GenericActions.java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269640" y="2681280"/>
            <a:ext cx="1897200" cy="1020960"/>
          </a:xfrm>
          <a:prstGeom prst="rect">
            <a:avLst/>
          </a:prstGeom>
          <a:noFill/>
          <a:ln w="31680">
            <a:solidFill>
              <a:srgbClr val="ffffff"/>
            </a:solidFill>
            <a:miter/>
          </a:ln>
        </p:spPr>
        <p:txBody>
          <a:bodyPr lIns="182880" rIns="182880" tIns="182880" bIns="182880" anchor="ctr">
            <a:normAutofit/>
          </a:bodyPr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707f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SE_SMARTEDGEAPI                REPO</a:t>
            </a:r>
            <a:endParaRPr b="0" lang="en-US" sz="1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4660920" y="6840"/>
            <a:ext cx="7485120" cy="6983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4" name="Picture 3" descr=""/>
          <p:cNvPicPr/>
          <p:nvPr/>
        </p:nvPicPr>
        <p:blipFill>
          <a:blip r:embed="rId1"/>
          <a:srcRect l="0" t="4124" r="7982" b="4557"/>
          <a:stretch/>
        </p:blipFill>
        <p:spPr>
          <a:xfrm>
            <a:off x="2510280" y="98640"/>
            <a:ext cx="9558000" cy="6675480"/>
          </a:xfrm>
          <a:prstGeom prst="rect">
            <a:avLst/>
          </a:prstGeom>
          <a:ln>
            <a:noFill/>
          </a:ln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6182280" y="978840"/>
            <a:ext cx="4451400" cy="1174680"/>
          </a:xfrm>
          <a:prstGeom prst="rect">
            <a:avLst/>
          </a:prstGeom>
          <a:noFill/>
          <a:ln w="31680">
            <a:solidFill>
              <a:srgbClr val="000000"/>
            </a:solidFill>
            <a:miter/>
          </a:ln>
        </p:spPr>
        <p:txBody>
          <a:bodyPr lIns="182880" rIns="182880" tIns="182880" bIns="182880" anchor="ctr">
            <a:norm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Thank you</a:t>
            </a:r>
            <a:endParaRPr b="0" lang="en-US" sz="4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6" name="TextShape 2"/>
          <p:cNvSpPr txBox="1"/>
          <p:nvPr/>
        </p:nvSpPr>
        <p:spPr>
          <a:xfrm>
            <a:off x="6182280" y="2638080"/>
            <a:ext cx="4451400" cy="31017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someone@example.com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7" name="Picture 3" descr=""/>
          <p:cNvPicPr/>
          <p:nvPr/>
        </p:nvPicPr>
        <p:blipFill>
          <a:blip r:embed="rId1"/>
          <a:stretch/>
        </p:blipFill>
        <p:spPr>
          <a:xfrm>
            <a:off x="0" y="0"/>
            <a:ext cx="4656960" cy="685764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LibreOffice/5.3.6.1$Linux_X86_64 LibreOffice_project/30$Build-1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2019-12-16T11:23:54Z</dcterms:created>
  <dc:creator/>
  <dc:description/>
  <dc:language>en-US</dc:language>
  <cp:lastModifiedBy/>
  <dcterms:modified xsi:type="dcterms:W3CDTF">2020-01-06T10:50:19Z</dcterms:modified>
  <cp:revision>2</cp:revision>
  <dc:subject/>
  <dc:title>Financial Parcel Design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0x01010079F111ED35F8CC479449609E8A0923A6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Notes">
    <vt:i4>9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